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32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0406"/>
    <a:srgbClr val="48BD47"/>
    <a:srgbClr val="3BFF5B"/>
    <a:srgbClr val="FFFFFF"/>
    <a:srgbClr val="990E2A"/>
    <a:srgbClr val="AC0608"/>
    <a:srgbClr val="A30607"/>
    <a:srgbClr val="D70A0D"/>
    <a:srgbClr val="FF0F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251" autoAdjust="0"/>
    <p:restoredTop sz="99615" autoAdjust="0"/>
  </p:normalViewPr>
  <p:slideViewPr>
    <p:cSldViewPr snapToGrid="0" snapToObjects="1">
      <p:cViewPr varScale="1">
        <p:scale>
          <a:sx n="128" d="100"/>
          <a:sy n="128" d="100"/>
        </p:scale>
        <p:origin x="76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4900" y="3085765"/>
            <a:ext cx="8447150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5894" y="1020431"/>
            <a:ext cx="8245162" cy="1475013"/>
          </a:xfrm>
          <a:effectLst/>
        </p:spPr>
        <p:txBody>
          <a:bodyPr anchor="b">
            <a:normAutofit/>
          </a:bodyPr>
          <a:lstStyle>
            <a:lvl1pPr>
              <a:defRPr sz="27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5895" y="2495446"/>
            <a:ext cx="8245160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200" cap="all">
                <a:solidFill>
                  <a:schemeClr val="accent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04463" y="5956138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87DABC8-AE54-D049-8B0C-98505C260C1D}" type="datetimeFigureOut">
              <a:rPr lang="en-US" smtClean="0"/>
              <a:t>7/24/23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5894" y="5951812"/>
            <a:ext cx="5187908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5956138"/>
            <a:ext cx="76233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8FE109B-BE97-0A42-860D-88DD5032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11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0214" y="614407"/>
            <a:ext cx="848200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ABC8-AE54-D049-8B0C-98505C260C1D}" type="datetimeFigureOut">
              <a:rPr lang="en-US" smtClean="0"/>
              <a:t>7/24/23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109B-BE97-0A42-860D-88DD5032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390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1" y="599725"/>
            <a:ext cx="2180113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675727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3" y="675727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8"/>
            <a:ext cx="99610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87DABC8-AE54-D049-8B0C-98505C260C1D}" type="datetimeFigureOut">
              <a:rPr lang="en-US" smtClean="0"/>
              <a:t>7/24/23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3" y="5951812"/>
            <a:ext cx="59222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34962" y="5956138"/>
            <a:ext cx="873146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8FE109B-BE97-0A42-860D-88DD5032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9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214" y="614407"/>
            <a:ext cx="8482004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702156"/>
            <a:ext cx="8272212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895" y="2180497"/>
            <a:ext cx="8272211" cy="36783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ABC8-AE54-D049-8B0C-98505C260C1D}" type="datetimeFigureOut">
              <a:rPr lang="en-US" smtClean="0"/>
              <a:t>7/24/23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18725" y="5956138"/>
            <a:ext cx="789381" cy="365125"/>
          </a:xfrm>
        </p:spPr>
        <p:txBody>
          <a:bodyPr/>
          <a:lstStyle/>
          <a:p>
            <a:fld id="{38FE109B-BE97-0A42-860D-88DD5032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5863" y="5141975"/>
            <a:ext cx="8468145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3043911"/>
            <a:ext cx="8272211" cy="1497507"/>
          </a:xfrm>
        </p:spPr>
        <p:txBody>
          <a:bodyPr anchor="b">
            <a:normAutofit/>
          </a:bodyPr>
          <a:lstStyle>
            <a:lvl1pPr algn="l">
              <a:defRPr sz="27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5" y="4541417"/>
            <a:ext cx="827221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350" cap="all">
                <a:solidFill>
                  <a:schemeClr val="accent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87DABC8-AE54-D049-8B0C-98505C260C1D}" type="datetimeFigureOut">
              <a:rPr lang="en-US" smtClean="0"/>
              <a:t>7/24/23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8FE109B-BE97-0A42-860D-88DD5032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334487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895" y="2228004"/>
            <a:ext cx="4066793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313" y="2228004"/>
            <a:ext cx="4066794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ABC8-AE54-D049-8B0C-98505C260C1D}" type="datetimeFigureOut">
              <a:rPr lang="en-US" smtClean="0"/>
              <a:t>7/24/23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109B-BE97-0A42-860D-88DD5032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47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334487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35895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5415" y="2250893"/>
            <a:ext cx="3815306" cy="536005"/>
          </a:xfrm>
        </p:spPr>
        <p:txBody>
          <a:bodyPr anchor="b">
            <a:noAutofit/>
          </a:bodyPr>
          <a:lstStyle>
            <a:lvl1pPr marL="0" indent="0">
              <a:buNone/>
              <a:defRPr sz="165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896" y="2926053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2802" y="2250893"/>
            <a:ext cx="3815305" cy="553373"/>
          </a:xfrm>
        </p:spPr>
        <p:txBody>
          <a:bodyPr anchor="b">
            <a:noAutofit/>
          </a:bodyPr>
          <a:lstStyle>
            <a:lvl1pPr marL="0" indent="0">
              <a:buNone/>
              <a:defRPr sz="1650" b="0">
                <a:solidFill>
                  <a:schemeClr val="accent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3"/>
            <a:ext cx="4044825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ABC8-AE54-D049-8B0C-98505C260C1D}" type="datetimeFigureOut">
              <a:rPr lang="en-US" smtClean="0"/>
              <a:t>7/24/23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109B-BE97-0A42-860D-88DD5032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2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330512" y="606555"/>
            <a:ext cx="847502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31921" y="729658"/>
            <a:ext cx="8272212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ABC8-AE54-D049-8B0C-98505C260C1D}" type="datetimeFigureOut">
              <a:rPr lang="en-US" smtClean="0"/>
              <a:t>7/24/23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109B-BE97-0A42-860D-88DD5032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7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ABC8-AE54-D049-8B0C-98505C260C1D}" type="datetimeFigureOut">
              <a:rPr lang="en-US" smtClean="0"/>
              <a:t>7/24/23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109B-BE97-0A42-860D-88DD5032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06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335863" y="5141973"/>
            <a:ext cx="847365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4" y="5262296"/>
            <a:ext cx="3682084" cy="689514"/>
          </a:xfrm>
        </p:spPr>
        <p:txBody>
          <a:bodyPr anchor="ctr"/>
          <a:lstStyle>
            <a:lvl1pPr algn="l">
              <a:defRPr sz="15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862" y="601200"/>
            <a:ext cx="8469630" cy="4204800"/>
          </a:xfrm>
        </p:spPr>
        <p:txBody>
          <a:bodyPr anchor="ctr">
            <a:normAutofit/>
          </a:bodyPr>
          <a:lstStyle>
            <a:lvl1pPr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1050">
                <a:solidFill>
                  <a:schemeClr val="tx2"/>
                </a:solidFill>
              </a:defRPr>
            </a:lvl5pPr>
            <a:lvl6pPr>
              <a:defRPr sz="1050">
                <a:solidFill>
                  <a:schemeClr val="tx2"/>
                </a:solidFill>
              </a:defRPr>
            </a:lvl6pPr>
            <a:lvl7pPr>
              <a:defRPr sz="1050">
                <a:solidFill>
                  <a:schemeClr val="tx2"/>
                </a:solidFill>
              </a:defRPr>
            </a:lvl7pPr>
            <a:lvl8pPr>
              <a:defRPr sz="1050">
                <a:solidFill>
                  <a:schemeClr val="tx2"/>
                </a:solidFill>
              </a:defRPr>
            </a:lvl8pPr>
            <a:lvl9pPr>
              <a:defRPr sz="105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8" y="5262297"/>
            <a:ext cx="4402490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825">
                <a:solidFill>
                  <a:schemeClr val="bg1"/>
                </a:solidFill>
              </a:defRPr>
            </a:lvl1pPr>
            <a:lvl2pPr marL="342900" indent="0">
              <a:buNone/>
              <a:defRPr sz="825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87DABC8-AE54-D049-8B0C-98505C260C1D}" type="datetimeFigureOut">
              <a:rPr lang="en-US" smtClean="0"/>
              <a:t>7/24/23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8FE109B-BE97-0A42-860D-88DD5032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683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895" y="4693389"/>
            <a:ext cx="8272212" cy="566738"/>
          </a:xfrm>
        </p:spPr>
        <p:txBody>
          <a:bodyPr anchor="b">
            <a:normAutofit/>
          </a:bodyPr>
          <a:lstStyle>
            <a:lvl1pPr algn="l">
              <a:defRPr sz="18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5863" y="599725"/>
            <a:ext cx="8468144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5894" y="5260128"/>
            <a:ext cx="8272213" cy="598671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DABC8-AE54-D049-8B0C-98505C260C1D}" type="datetimeFigureOut">
              <a:rPr lang="en-US" smtClean="0"/>
              <a:t>7/24/23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E109B-BE97-0A42-860D-88DD5032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9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894" y="705124"/>
            <a:ext cx="8272212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894" y="2336003"/>
            <a:ext cx="8272212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04464" y="5956138"/>
            <a:ext cx="2133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2"/>
                </a:solidFill>
              </a:defRPr>
            </a:lvl1pPr>
          </a:lstStyle>
          <a:p>
            <a:fld id="{C87DABC8-AE54-D049-8B0C-98505C260C1D}" type="datetimeFigureOut">
              <a:rPr lang="en-US" smtClean="0"/>
              <a:t>7/24/23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5894" y="5951812"/>
            <a:ext cx="51879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8725" y="5956138"/>
            <a:ext cx="7893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2"/>
                </a:solidFill>
              </a:defRPr>
            </a:lvl1pPr>
          </a:lstStyle>
          <a:p>
            <a:fld id="{38FE109B-BE97-0A42-860D-88DD5032C38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4901" y="457200"/>
            <a:ext cx="277749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031610" y="453643"/>
            <a:ext cx="277749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181373" y="457200"/>
            <a:ext cx="277749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1962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42900" rtl="0" eaLnBrk="1" latinLnBrk="0" hangingPunct="1">
        <a:spcBef>
          <a:spcPct val="0"/>
        </a:spcBef>
        <a:buNone/>
        <a:defRPr sz="21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9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350" kern="1200">
          <a:solidFill>
            <a:schemeClr val="tx2"/>
          </a:solidFill>
          <a:latin typeface="+mn-lt"/>
          <a:ea typeface="+mn-ea"/>
          <a:cs typeface="+mn-cs"/>
        </a:defRPr>
      </a:lvl1pPr>
      <a:lvl2pPr marL="472500" indent="-229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2pPr>
      <a:lvl3pPr marL="675000" indent="-202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050" kern="1200">
          <a:solidFill>
            <a:schemeClr val="tx2"/>
          </a:solidFill>
          <a:latin typeface="+mn-lt"/>
          <a:ea typeface="+mn-ea"/>
          <a:cs typeface="+mn-cs"/>
        </a:defRPr>
      </a:lvl3pPr>
      <a:lvl4pPr marL="93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4pPr>
      <a:lvl5pPr marL="1201500" indent="-17550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5pPr>
      <a:lvl6pPr marL="142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6pPr>
      <a:lvl7pPr marL="165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7pPr>
      <a:lvl8pPr marL="1875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8pPr>
      <a:lvl9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9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1D64FBED-FCBB-FA4F-8EAA-496CE22637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9257" y="570729"/>
            <a:ext cx="5265486" cy="979252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5DCDBEC6-0F77-8E40-B571-BC6EF00D199C}"/>
              </a:ext>
            </a:extLst>
          </p:cNvPr>
          <p:cNvSpPr txBox="1"/>
          <p:nvPr/>
        </p:nvSpPr>
        <p:spPr>
          <a:xfrm>
            <a:off x="258435" y="2198391"/>
            <a:ext cx="4751308" cy="4675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2000" dirty="0">
                <a:solidFill>
                  <a:schemeClr val="accent4"/>
                </a:solidFill>
                <a:cs typeface="Times"/>
              </a:rPr>
              <a:t>Over 190 Faculty Members</a:t>
            </a:r>
          </a:p>
          <a:p>
            <a:pPr marL="285750" indent="-285750">
              <a:lnSpc>
                <a:spcPct val="120000"/>
              </a:lnSpc>
              <a:buFont typeface="Arial"/>
              <a:buChar char="•"/>
            </a:pPr>
            <a:r>
              <a:rPr lang="en-US" sz="2000" dirty="0">
                <a:solidFill>
                  <a:schemeClr val="accent4"/>
                </a:solidFill>
                <a:cs typeface="Times"/>
              </a:rPr>
              <a:t>11 Departments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>
                <a:solidFill>
                  <a:schemeClr val="accent4"/>
                </a:solidFill>
                <a:cs typeface="Times"/>
              </a:rPr>
              <a:t>Biochemistry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>
                <a:solidFill>
                  <a:schemeClr val="accent4"/>
                </a:solidFill>
                <a:cs typeface="Times"/>
              </a:rPr>
              <a:t>Biological Sciences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>
                <a:solidFill>
                  <a:schemeClr val="accent4"/>
                </a:solidFill>
                <a:cs typeface="Times"/>
              </a:rPr>
              <a:t>Chemistry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>
                <a:solidFill>
                  <a:schemeClr val="accent4"/>
                </a:solidFill>
              </a:rPr>
              <a:t>Human Genetics 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>
                <a:solidFill>
                  <a:schemeClr val="accent4"/>
                </a:solidFill>
              </a:rPr>
              <a:t>Medicinal Chemistry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>
                <a:solidFill>
                  <a:schemeClr val="accent4"/>
                </a:solidFill>
              </a:rPr>
              <a:t>Microbiology &amp; Immunology, Pathology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>
                <a:solidFill>
                  <a:schemeClr val="accent4"/>
                </a:solidFill>
                <a:cs typeface="Times"/>
              </a:rPr>
              <a:t>Molecular Pharmaceutics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>
                <a:solidFill>
                  <a:schemeClr val="accent4"/>
                </a:solidFill>
              </a:rPr>
              <a:t>Neurobiology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>
                <a:solidFill>
                  <a:schemeClr val="accent4"/>
                </a:solidFill>
              </a:rPr>
              <a:t>Nutrition &amp; Integrative Physiology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>
                <a:solidFill>
                  <a:schemeClr val="accent4"/>
                </a:solidFill>
                <a:cs typeface="Times"/>
              </a:rPr>
              <a:t>Oncological Sciences</a:t>
            </a:r>
          </a:p>
          <a:p>
            <a:pPr marL="742950" lvl="1" indent="-285750">
              <a:buFont typeface="Arial"/>
              <a:buChar char="•"/>
            </a:pPr>
            <a:r>
              <a:rPr lang="en-US" sz="1600" dirty="0">
                <a:solidFill>
                  <a:schemeClr val="accent4"/>
                </a:solidFill>
                <a:cs typeface="Times"/>
              </a:rPr>
              <a:t>Pharmacology &amp; Toxicology</a:t>
            </a:r>
          </a:p>
          <a:p>
            <a:pPr marL="742950" lvl="1" indent="-285750">
              <a:buFont typeface="Arial"/>
              <a:buChar char="•"/>
            </a:pPr>
            <a:endParaRPr lang="en-US" sz="1100" b="1" i="1" u="sng" dirty="0">
              <a:solidFill>
                <a:schemeClr val="accent4"/>
              </a:solidFill>
              <a:cs typeface="Times"/>
            </a:endParaRPr>
          </a:p>
          <a:p>
            <a:pPr algn="ctr">
              <a:lnSpc>
                <a:spcPct val="120000"/>
              </a:lnSpc>
            </a:pPr>
            <a:r>
              <a:rPr lang="en-US" u="sng" dirty="0">
                <a:solidFill>
                  <a:schemeClr val="accent4"/>
                </a:solidFill>
                <a:cs typeface="Times"/>
              </a:rPr>
              <a:t>Online Application</a:t>
            </a:r>
          </a:p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accent4"/>
                </a:solidFill>
                <a:cs typeface="Times"/>
              </a:rPr>
              <a:t>Domestic Application Fee Waiver</a:t>
            </a:r>
          </a:p>
          <a:p>
            <a:pPr algn="ctr">
              <a:lnSpc>
                <a:spcPct val="120000"/>
              </a:lnSpc>
            </a:pPr>
            <a:r>
              <a:rPr lang="en-US" sz="1600" dirty="0">
                <a:solidFill>
                  <a:schemeClr val="accent4"/>
                </a:solidFill>
                <a:cs typeface="Times"/>
              </a:rPr>
              <a:t>December 1 Deadline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A669B1B-83E6-2E43-B279-65C6565B3E8B}"/>
              </a:ext>
            </a:extLst>
          </p:cNvPr>
          <p:cNvSpPr txBox="1"/>
          <p:nvPr/>
        </p:nvSpPr>
        <p:spPr>
          <a:xfrm>
            <a:off x="1810039" y="1538278"/>
            <a:ext cx="5523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Molecular Biology &amp; Biological Chemistry </a:t>
            </a:r>
          </a:p>
        </p:txBody>
      </p:sp>
      <p:pic>
        <p:nvPicPr>
          <p:cNvPr id="5" name="Picture 4" descr="A picture containing text, graphic design, graphics, design&#10;&#10;Description automatically generated">
            <a:extLst>
              <a:ext uri="{FF2B5EF4-FFF2-40B4-BE49-F238E27FC236}">
                <a16:creationId xmlns:a16="http://schemas.microsoft.com/office/drawing/2014/main" id="{B80D2D62-3307-9BA3-7A63-37ABC0FCC4A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988" t="10085" r="17153" b="7059"/>
          <a:stretch/>
        </p:blipFill>
        <p:spPr>
          <a:xfrm>
            <a:off x="4810539" y="2030262"/>
            <a:ext cx="4204249" cy="4825597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46CA7B6-A874-CC45-8004-9361D4968E12}"/>
              </a:ext>
            </a:extLst>
          </p:cNvPr>
          <p:cNvSpPr txBox="1"/>
          <p:nvPr/>
        </p:nvSpPr>
        <p:spPr>
          <a:xfrm>
            <a:off x="2806428" y="1829059"/>
            <a:ext cx="3531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https://</a:t>
            </a:r>
            <a:r>
              <a:rPr lang="en-US" dirty="0" err="1"/>
              <a:t>bioscience.utah.edu</a:t>
            </a:r>
            <a:r>
              <a:rPr lang="en-US" dirty="0"/>
              <a:t>/</a:t>
            </a:r>
          </a:p>
        </p:txBody>
      </p:sp>
      <p:pic>
        <p:nvPicPr>
          <p:cNvPr id="4" name="Picture 3" descr="Qr code&#10;&#10;Description automatically generated">
            <a:extLst>
              <a:ext uri="{FF2B5EF4-FFF2-40B4-BE49-F238E27FC236}">
                <a16:creationId xmlns:a16="http://schemas.microsoft.com/office/drawing/2014/main" id="{44D77435-2AF3-BD7D-7078-8CE9BABB33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4077" y="1745370"/>
            <a:ext cx="1014231" cy="101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93971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3D3D3D"/>
      </a:dk2>
      <a:lt2>
        <a:srgbClr val="EBEBEB"/>
      </a:lt2>
      <a:accent1>
        <a:srgbClr val="CF0C12"/>
      </a:accent1>
      <a:accent2>
        <a:srgbClr val="D2D3D2"/>
      </a:accent2>
      <a:accent3>
        <a:srgbClr val="3F403F"/>
      </a:accent3>
      <a:accent4>
        <a:srgbClr val="000000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12691</TotalTime>
  <Words>53</Words>
  <Application>Microsoft Macintosh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 2</vt:lpstr>
      <vt:lpstr>Dividend</vt:lpstr>
      <vt:lpstr>PowerPoint Presentation</vt:lpstr>
    </vt:vector>
  </TitlesOfParts>
  <Company>University of Utah Bioscience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Olivier Peraud</dc:creator>
  <cp:lastModifiedBy>Elizabeth Loertscher</cp:lastModifiedBy>
  <cp:revision>124</cp:revision>
  <cp:lastPrinted>2019-10-25T18:07:02Z</cp:lastPrinted>
  <dcterms:created xsi:type="dcterms:W3CDTF">2013-08-27T16:40:39Z</dcterms:created>
  <dcterms:modified xsi:type="dcterms:W3CDTF">2023-07-25T04:17:15Z</dcterms:modified>
</cp:coreProperties>
</file>